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8159C4B-9959-4516-9908-A872F26F8203}" type="datetimeFigureOut">
              <a:rPr lang="ru-RU"/>
              <a:pPr>
                <a:defRPr/>
              </a:pPr>
              <a:t>01.03.2015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A746693-5B3A-4BBF-806B-F77034CAA5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E54B9F-317F-48F6-BC0F-71008DE25CE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46693-5B3A-4BBF-806B-F77034CAA52D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0B8D6-F608-4D94-B2B3-513CE65EC350}" type="datetime1">
              <a:rPr lang="ru-RU" smtClean="0"/>
              <a:pPr>
                <a:defRPr/>
              </a:pPr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54309-5021-4A20-9517-6027571911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DB8AC-96FA-41B0-B7FA-41AC766DB4A6}" type="datetime1">
              <a:rPr lang="ru-RU" smtClean="0"/>
              <a:pPr>
                <a:defRPr/>
              </a:pPr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64AA3-E6F1-41D2-AA50-CF3D78D254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7A7FF-C932-4EFA-8F18-258BF884FB22}" type="datetime1">
              <a:rPr lang="ru-RU" smtClean="0"/>
              <a:pPr>
                <a:defRPr/>
              </a:pPr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1BD69-941D-451F-848D-6FCCA29942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025E0-D68D-4332-9522-2D3BBA907B92}" type="datetime1">
              <a:rPr lang="ru-RU" smtClean="0"/>
              <a:pPr>
                <a:defRPr/>
              </a:pPr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C6FD3-011F-42DE-954F-7CCD8BA610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39B54-DA82-4F9B-A93F-62FBB539D519}" type="datetime1">
              <a:rPr lang="ru-RU" smtClean="0"/>
              <a:pPr>
                <a:defRPr/>
              </a:pPr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86C87-7CCA-4671-8117-1B8FB1AEF4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5A234-264B-48BA-8AD0-9EDC80CCD020}" type="datetime1">
              <a:rPr lang="ru-RU" smtClean="0"/>
              <a:pPr>
                <a:defRPr/>
              </a:pPr>
              <a:t>01.03.2015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43F-F669-44ED-BD63-1B0B8CA68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6DC50-D487-45E9-BEB1-B790228FF3BA}" type="datetime1">
              <a:rPr lang="ru-RU" smtClean="0"/>
              <a:pPr>
                <a:defRPr/>
              </a:pPr>
              <a:t>01.03.2015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2A0A1-1B96-4771-9E45-22F447515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F8C67-41E7-4BB2-A1B9-A521F4FFFBA7}" type="datetime1">
              <a:rPr lang="ru-RU" smtClean="0"/>
              <a:pPr>
                <a:defRPr/>
              </a:pPr>
              <a:t>01.03.2015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B6FF1-6356-43B0-921B-F59012CFD0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16505-AEA5-4D87-9882-7FA065C655FB}" type="datetime1">
              <a:rPr lang="ru-RU" smtClean="0"/>
              <a:pPr>
                <a:defRPr/>
              </a:pPr>
              <a:t>01.03.2015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99821-9545-46E5-998F-BB40251620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28C17-1A10-4B78-838A-9A3C34018C7E}" type="datetime1">
              <a:rPr lang="ru-RU" smtClean="0"/>
              <a:pPr>
                <a:defRPr/>
              </a:pPr>
              <a:t>01.03.2015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5DB89-B0F8-41EB-AD50-FE27C52A7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3AD80-0992-4C56-8662-1F092E117BF5}" type="datetime1">
              <a:rPr lang="ru-RU" smtClean="0"/>
              <a:pPr>
                <a:defRPr/>
              </a:pPr>
              <a:t>01.03.2015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DC2AC-6CB6-4C27-9305-6A4CE564CB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9B82B5-AB77-4EFB-97C3-8FB659AF4CE0}" type="datetime1">
              <a:rPr lang="ru-RU" smtClean="0"/>
              <a:pPr>
                <a:defRPr/>
              </a:pPr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9DAD58-DA28-473B-B3DC-CC19EF998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Documents and Settings\Aida\Рабочий стол\НОвая ГРАФИКА сборник\КАРТИНКИ СБОРНИК_ школьные\__Flo20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50" y="5715000"/>
            <a:ext cx="500063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H:\Documents and Settings\Aida\Рабочий стол\НОвая ГРАФИКА сборник\КАРТИНКИ СБОРНИК_ школьные\__Flo20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0500" y="6000750"/>
            <a:ext cx="4095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H:\Documents and Settings\Aida\Рабочий стол\НОвая ГРАФИКА сборник\КАРТИНКИ СБОРНИК_ школьные\__Flo15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2438" y="4929188"/>
            <a:ext cx="7429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H:\Documents and Settings\Aida\Рабочий стол\НОвая ГРАФИКА сборник\КАРТИНКИ СБОРНИК_ школьные\__Flo15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0" y="5929313"/>
            <a:ext cx="51435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8" descr="H:\Documents and Settings\Aida\Рабочий стол\НОвая ГРАФИКА сборник\КАРТИНКИ СБОРНИК_ школьные\__Flo15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500063" y="5357813"/>
            <a:ext cx="7715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9" descr="H:\Documents and Settings\Aida\Рабочий стол\НОвая ГРАФИКА сборник\КАРТИНКИ СБОРНИК_ школьные\__SUN2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214313"/>
            <a:ext cx="57150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4143380"/>
            <a:ext cx="4000528" cy="2286016"/>
          </a:xfrm>
          <a:solidFill>
            <a:schemeClr val="lt1">
              <a:alpha val="8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Семейные ценности в современном обществе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РАВЕНСТВО</a:t>
            </a:r>
            <a:endParaRPr lang="ru-RU" sz="54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algn="ctr">
              <a:buNone/>
            </a:pPr>
            <a:r>
              <a:rPr lang="ru-RU" sz="5400" dirty="0" smtClean="0">
                <a:solidFill>
                  <a:schemeClr val="bg2">
                    <a:lumMod val="10000"/>
                  </a:schemeClr>
                </a:solidFill>
              </a:rPr>
              <a:t>Предполагает, что Вы считаетесь с интересами друг друга</a:t>
            </a:r>
          </a:p>
          <a:p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ПОДДЕРЖКА</a:t>
            </a:r>
            <a:endParaRPr lang="ru-RU" sz="54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6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Всей семьёй Вы способны на многое</a:t>
            </a:r>
            <a:endParaRPr lang="ru-RU" sz="66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ТОЛЕРАНТНОСТЬ</a:t>
            </a:r>
            <a:endParaRPr lang="ru-RU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5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Умение принимать человека таким, какой он есть</a:t>
            </a:r>
            <a:endParaRPr lang="ru-RU" sz="5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КОМПРОМИСС</a:t>
            </a:r>
            <a:endParaRPr lang="ru-RU" sz="5400" dirty="0">
              <a:solidFill>
                <a:schemeClr val="tx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54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Умение уступать друг другу</a:t>
            </a:r>
            <a:endParaRPr lang="ru-RU" sz="5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ЛЮБОВЬ</a:t>
            </a:r>
            <a:endParaRPr lang="ru-RU" sz="5400" dirty="0">
              <a:solidFill>
                <a:schemeClr val="tx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48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8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Нежная забота друг о друге</a:t>
            </a:r>
            <a:endParaRPr lang="ru-RU" sz="4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ВЕРНОСТЬ</a:t>
            </a:r>
            <a:endParaRPr lang="ru-RU" sz="5400" dirty="0">
              <a:solidFill>
                <a:schemeClr val="tx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Преданность друг </a:t>
            </a:r>
          </a:p>
          <a:p>
            <a:pPr algn="ctr">
              <a:buNone/>
            </a:pPr>
            <a:r>
              <a:rPr lang="ru-RU" sz="6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другу</a:t>
            </a:r>
            <a:endParaRPr lang="ru-RU" sz="6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НЕЖНОСТЬ</a:t>
            </a:r>
            <a:endParaRPr lang="ru-RU" sz="5400" dirty="0">
              <a:solidFill>
                <a:schemeClr val="tx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6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Чуткое отношение друг к другу</a:t>
            </a:r>
            <a:endParaRPr lang="ru-RU" sz="66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УМЕНИЕ СЛУШАТЬ</a:t>
            </a:r>
            <a:endParaRPr lang="ru-RU" sz="6600" dirty="0">
              <a:solidFill>
                <a:schemeClr val="tx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6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6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Прислушиваться друг к другу</a:t>
            </a:r>
            <a:endParaRPr lang="ru-RU" sz="66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ПРИЗНАНИЕ</a:t>
            </a:r>
            <a:endParaRPr lang="ru-RU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72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Уважение и благодарность</a:t>
            </a:r>
            <a:endParaRPr lang="ru-RU" sz="72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ПРИСПОСОБЛЯЕМОСТЬ</a:t>
            </a:r>
            <a:endParaRPr lang="ru-RU" dirty="0">
              <a:solidFill>
                <a:schemeClr val="tx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54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Умение адаптироваться, если того требуют обстоятельства</a:t>
            </a:r>
            <a:endParaRPr lang="ru-RU" sz="54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ЦЕННОСТИ</a:t>
            </a: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то, что человек особенно ценит в жизни, чему он придает особый, положительный жизненный смысл;</a:t>
            </a:r>
          </a:p>
          <a:p>
            <a:endParaRPr lang="ru-RU" dirty="0" smtClean="0"/>
          </a:p>
          <a:p>
            <a:r>
              <a:rPr lang="ru-RU" dirty="0" smtClean="0"/>
              <a:t>- значимость, польза, полезность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ДОВЕРИЕ</a:t>
            </a:r>
            <a:endParaRPr lang="ru-RU" sz="6000" dirty="0">
              <a:solidFill>
                <a:schemeClr val="tx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54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Чувство безопасности и уверенности</a:t>
            </a:r>
            <a:endParaRPr lang="ru-RU" sz="54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 algn="ctr">
              <a:buNone/>
            </a:pPr>
            <a:r>
              <a:rPr lang="ru-RU" sz="44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Названные нами моменты (лучики солнца) – не константа, </a:t>
            </a:r>
            <a:r>
              <a:rPr lang="ru-RU" sz="440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ведь семья </a:t>
            </a:r>
            <a:r>
              <a:rPr lang="ru-RU" sz="44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развивается, каждому этапу соответствует свой стиль отношений между близкими людьми и то, что в этих отношениях ценится</a:t>
            </a:r>
            <a:endParaRPr lang="ru-RU" sz="44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А.С.Макаренко («Книга для родителей»)</a:t>
            </a:r>
            <a:endParaRPr lang="ru-RU" dirty="0">
              <a:solidFill>
                <a:schemeClr val="tx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chemeClr val="tx1">
                    <a:lumMod val="50000"/>
                  </a:schemeClr>
                </a:solidFill>
                <a:latin typeface="Monotype Corsiva" pitchFamily="66" charset="0"/>
              </a:rPr>
              <a:t>« Ваше собственное поведение- сама решающая вещь. Не думайте, что вы воспитываете ребёнка только тогда, когда с ним разговариваете, или поучаете его, или приказываете ему. Вы воспитываете его в каждый момент вашей жизни, даже тогда, когда вас нет дома».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Р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Н</a:t>
            </a:r>
            <a:r>
              <a:rPr lang="ru-RU" dirty="0" smtClean="0">
                <a:solidFill>
                  <a:srgbClr val="00B050"/>
                </a:solidFill>
              </a:rPr>
              <a:t>О</a:t>
            </a:r>
            <a:r>
              <a:rPr lang="ru-RU" dirty="0" smtClean="0">
                <a:solidFill>
                  <a:srgbClr val="00B0F0"/>
                </a:solidFill>
              </a:rPr>
              <a:t>Ц</a:t>
            </a:r>
            <a:r>
              <a:rPr lang="ru-RU" dirty="0" smtClean="0">
                <a:solidFill>
                  <a:srgbClr val="0070C0"/>
                </a:solidFill>
              </a:rPr>
              <a:t>В</a:t>
            </a:r>
            <a:r>
              <a:rPr lang="ru-RU" dirty="0" smtClean="0">
                <a:solidFill>
                  <a:srgbClr val="002060"/>
                </a:solidFill>
              </a:rPr>
              <a:t>Е</a:t>
            </a:r>
            <a:r>
              <a:rPr lang="ru-RU" dirty="0" smtClean="0">
                <a:solidFill>
                  <a:srgbClr val="7030A0"/>
                </a:solidFill>
              </a:rPr>
              <a:t>Т</a:t>
            </a:r>
            <a:r>
              <a:rPr lang="ru-RU" dirty="0" smtClean="0">
                <a:solidFill>
                  <a:srgbClr val="33CC33"/>
                </a:solidFill>
              </a:rPr>
              <a:t>Н</a:t>
            </a:r>
            <a:r>
              <a:rPr lang="ru-RU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А</a:t>
            </a:r>
            <a:r>
              <a:rPr lang="ru-RU" dirty="0" smtClean="0">
                <a:solidFill>
                  <a:srgbClr val="00B0F0"/>
                </a:solidFill>
              </a:rPr>
              <a:t>Я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</a:t>
            </a:r>
            <a:r>
              <a:rPr lang="ru-RU" dirty="0" smtClean="0"/>
              <a:t>Е</a:t>
            </a:r>
            <a:r>
              <a:rPr lang="ru-RU" dirty="0" smtClean="0">
                <a:solidFill>
                  <a:srgbClr val="FFFF00"/>
                </a:solidFill>
              </a:rPr>
              <a:t>М</a:t>
            </a:r>
            <a:r>
              <a:rPr lang="ru-RU" dirty="0" smtClean="0">
                <a:solidFill>
                  <a:srgbClr val="FF0000"/>
                </a:solidFill>
              </a:rPr>
              <a:t>Ь</a:t>
            </a:r>
            <a:r>
              <a:rPr lang="ru-RU" dirty="0" smtClean="0">
                <a:solidFill>
                  <a:srgbClr val="7030A0"/>
                </a:solidFill>
              </a:rPr>
              <a:t>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4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одной коробке с карандашами родился маленький карандашик. Взрослые карандаши - мама, папа, бабушка и дедушка - были цветными. Причем у каждого из них был свой цвет. Маленький карандашик еще не имел своего цвета, ему еще предстояло стать цветным. Каждый день </a:t>
            </a:r>
            <a:r>
              <a:rPr lang="ru-RU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синяя мама </a:t>
            </a:r>
            <a:r>
              <a:rPr lang="ru-RU" sz="24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учила его, как быть синим.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Красный папа </a:t>
            </a:r>
            <a:r>
              <a:rPr lang="ru-RU" sz="24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как окраситься в красный цвет, потому что его выбирают чаще всего, рисуя прекрасные картины. </a:t>
            </a: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Желтый дед </a:t>
            </a:r>
            <a:r>
              <a:rPr lang="ru-RU" sz="24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спорил со всеми, говоря о важности желтого цвета, а </a:t>
            </a: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зелёная 6абушка </a:t>
            </a:r>
            <a:r>
              <a:rPr lang="ru-RU" sz="24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брала внука за руку, и на какое-то мгновение он зеленел. </a:t>
            </a:r>
            <a:r>
              <a:rPr lang="ru-RU" sz="2400" b="1" i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 проходил день за днем, и вот...</a:t>
            </a:r>
          </a:p>
          <a:p>
            <a:endParaRPr lang="ru-RU" sz="24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Семья была и в будущем будет основой воспитания подрастающего поколения. Семья развивает в себе опыт прошлого и настоящего, а так же служит мостиком в будущее. Семья характеризуется нравственно-психологическим климатом, для которого характерны забота и стремление прийти на помощь друг другу, честно и до конца при любых обстоятельствах выполнять свою миссию Матери, Отца, Дочери, Сына, Бабушки, Дедушки и 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т.д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КЛАССИФИКАЦИЯ ЦЕННОСТЕЙ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Социальные</a:t>
            </a:r>
          </a:p>
          <a:p>
            <a:r>
              <a:rPr lang="ru-RU" dirty="0" smtClean="0"/>
              <a:t>Политические</a:t>
            </a:r>
          </a:p>
          <a:p>
            <a:r>
              <a:rPr lang="ru-RU" dirty="0" smtClean="0"/>
              <a:t>Экономические</a:t>
            </a:r>
          </a:p>
          <a:p>
            <a:r>
              <a:rPr lang="ru-RU" dirty="0" smtClean="0"/>
              <a:t>Духовные</a:t>
            </a:r>
          </a:p>
          <a:p>
            <a:r>
              <a:rPr lang="ru-RU" dirty="0" smtClean="0"/>
              <a:t>Семейные ценности…</a:t>
            </a:r>
          </a:p>
          <a:p>
            <a:pPr algn="ctr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(Поскольку ценности влияют на поведение людей во всех сферах их жизнедеятельности, то простейшим и наиболее распространенным основанием для </a:t>
            </a:r>
            <a:r>
              <a:rPr lang="ru-RU" sz="2000" dirty="0" err="1" smtClean="0">
                <a:solidFill>
                  <a:srgbClr val="FF0000"/>
                </a:solidFill>
              </a:rPr>
              <a:t>типологизации</a:t>
            </a:r>
            <a:r>
              <a:rPr lang="ru-RU" sz="2000" dirty="0" smtClean="0">
                <a:solidFill>
                  <a:srgbClr val="FF0000"/>
                </a:solidFill>
              </a:rPr>
              <a:t> является их конкретное предметное содержание. Специалисты насчитывают многие десятки, даже сотни таких ценностей. )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СЕМЕЙНЫЕ ЦЕННОСТИ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Ценность родительства</a:t>
            </a:r>
          </a:p>
          <a:p>
            <a:r>
              <a:rPr lang="ru-RU" dirty="0" smtClean="0"/>
              <a:t>Ценность родства</a:t>
            </a:r>
          </a:p>
          <a:p>
            <a:r>
              <a:rPr lang="ru-RU" dirty="0" smtClean="0"/>
              <a:t>Ценность супружества</a:t>
            </a:r>
          </a:p>
          <a:p>
            <a:r>
              <a:rPr lang="ru-RU" dirty="0" smtClean="0"/>
              <a:t>Ценность здоровья</a:t>
            </a:r>
          </a:p>
          <a:p>
            <a:r>
              <a:rPr lang="ru-RU" dirty="0" smtClean="0"/>
              <a:t>Обычаи и традиции</a:t>
            </a:r>
          </a:p>
          <a:p>
            <a:r>
              <a:rPr lang="ru-RU" dirty="0" smtClean="0"/>
              <a:t>Взгляды…</a:t>
            </a:r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Семейные традиции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это  обычные принятые в семье нормы, манеры  поведения, обычаи и взгляды, которые передаются из поколения в поколение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крепкой и дружной семьи характерно: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Уважение друг к другу</a:t>
            </a:r>
          </a:p>
          <a:p>
            <a:r>
              <a:rPr lang="ru-RU" sz="2400" b="1" dirty="0" smtClean="0"/>
              <a:t>Честность</a:t>
            </a:r>
          </a:p>
          <a:p>
            <a:r>
              <a:rPr lang="ru-RU" sz="2400" b="1" dirty="0" smtClean="0"/>
              <a:t>Желание быть вместе</a:t>
            </a:r>
          </a:p>
          <a:p>
            <a:r>
              <a:rPr lang="ru-RU" sz="2400" b="1" dirty="0" smtClean="0"/>
              <a:t>Сходство интересов и жизненных ценностей</a:t>
            </a:r>
          </a:p>
          <a:p>
            <a:r>
              <a:rPr lang="ru-RU" sz="2400" b="1" dirty="0" smtClean="0"/>
              <a:t>Наличие общих целей и планов</a:t>
            </a:r>
          </a:p>
          <a:p>
            <a:r>
              <a:rPr lang="ru-RU" sz="2400" b="1" dirty="0" smtClean="0"/>
              <a:t>Поддержка друг друга</a:t>
            </a:r>
          </a:p>
          <a:p>
            <a:r>
              <a:rPr lang="ru-RU" sz="2400" b="1" dirty="0" smtClean="0"/>
              <a:t>Доверие</a:t>
            </a:r>
          </a:p>
          <a:p>
            <a:r>
              <a:rPr lang="ru-RU" sz="2400" b="1" dirty="0" smtClean="0"/>
              <a:t>Наличие семейных ритуалов и правил</a:t>
            </a:r>
          </a:p>
          <a:p>
            <a:r>
              <a:rPr lang="ru-RU" sz="2400" b="1" dirty="0" smtClean="0"/>
              <a:t>Общение и забота друг о друге</a:t>
            </a:r>
            <a:endParaRPr lang="ru-RU" sz="24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1571612"/>
            <a:ext cx="697165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Из радуги постройте дом</a:t>
            </a:r>
            <a:endParaRPr lang="ru-RU" sz="3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85852" y="2357430"/>
            <a:ext cx="634410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Основу заложите в нём:</a:t>
            </a:r>
            <a:endParaRPr lang="ru-RU" sz="40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728" y="3214686"/>
            <a:ext cx="655455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Любовь, радушье и добро,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85852" y="4143380"/>
            <a:ext cx="705552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 нём будет радостно, светло</a:t>
            </a:r>
            <a:endParaRPr lang="ru-RU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Главные ценности жизни под угрозой исчезновения. Семья – это собирательный элемент многих факторов…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СОПЕРЕЖИВАНИЕ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</a:rPr>
              <a:t>Способность чувствовать другого человека, ощущать себя на его месте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Лыкова И.В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theme/theme1.xml><?xml version="1.0" encoding="utf-8"?>
<a:theme xmlns:a="http://schemas.openxmlformats.org/drawingml/2006/main" name="Праздник детский 2">
  <a:themeElements>
    <a:clrScheme name="Другая 49">
      <a:dk1>
        <a:srgbClr val="8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Праздник детский 2</Template>
  <TotalTime>109</TotalTime>
  <Words>588</Words>
  <Application>Microsoft Office PowerPoint</Application>
  <PresentationFormat>Экран (4:3)</PresentationFormat>
  <Paragraphs>99</Paragraphs>
  <Slides>24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Праздник детский 2</vt:lpstr>
      <vt:lpstr>Семейные ценности в современном обществе</vt:lpstr>
      <vt:lpstr>ЦЕННОСТИ</vt:lpstr>
      <vt:lpstr>КЛАССИФИКАЦИЯ ЦЕННОСТЕЙ</vt:lpstr>
      <vt:lpstr>СЕМЕЙНЫЕ ЦЕННОСТИ</vt:lpstr>
      <vt:lpstr>Семейные традиции</vt:lpstr>
      <vt:lpstr> Для крепкой и дружной семьи характерно: </vt:lpstr>
      <vt:lpstr>Слайд 7</vt:lpstr>
      <vt:lpstr>Слайд 8</vt:lpstr>
      <vt:lpstr>СОПЕРЕЖИВАНИЕ</vt:lpstr>
      <vt:lpstr>РАВЕНСТВО</vt:lpstr>
      <vt:lpstr>ПОДДЕРЖКА</vt:lpstr>
      <vt:lpstr>ТОЛЕРАНТНОСТЬ</vt:lpstr>
      <vt:lpstr>КОМПРОМИСС</vt:lpstr>
      <vt:lpstr>ЛЮБОВЬ</vt:lpstr>
      <vt:lpstr>ВЕРНОСТЬ</vt:lpstr>
      <vt:lpstr>НЕЖНОСТЬ</vt:lpstr>
      <vt:lpstr>УМЕНИЕ СЛУШАТЬ</vt:lpstr>
      <vt:lpstr>ПРИЗНАНИЕ</vt:lpstr>
      <vt:lpstr>ПРИСПОСОБЛЯЕМОСТЬ</vt:lpstr>
      <vt:lpstr>ДОВЕРИЕ</vt:lpstr>
      <vt:lpstr>Слайд 21</vt:lpstr>
      <vt:lpstr>А.С.Макаренко («Книга для родителей»)</vt:lpstr>
      <vt:lpstr>РАЗНОЦВЕТНАЯ СЕМЬЯ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Семейные ценности в современном обществе</dc:title>
  <dc:creator>Майкл</dc:creator>
  <dc:description>http://aida.ucoz.ru</dc:description>
  <cp:lastModifiedBy>Татьяна</cp:lastModifiedBy>
  <cp:revision>15</cp:revision>
  <dcterms:created xsi:type="dcterms:W3CDTF">2010-11-22T12:11:19Z</dcterms:created>
  <dcterms:modified xsi:type="dcterms:W3CDTF">2015-03-01T13:39:55Z</dcterms:modified>
  <cp:category>шаблоны к Powerpoint</cp:category>
</cp:coreProperties>
</file>